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9" r:id="rId2"/>
    <p:sldId id="257" r:id="rId3"/>
    <p:sldId id="260" r:id="rId4"/>
    <p:sldId id="279" r:id="rId5"/>
    <p:sldId id="283" r:id="rId6"/>
    <p:sldId id="310" r:id="rId7"/>
    <p:sldId id="309" r:id="rId8"/>
    <p:sldId id="263" r:id="rId9"/>
    <p:sldId id="265" r:id="rId10"/>
    <p:sldId id="266" r:id="rId11"/>
    <p:sldId id="304" r:id="rId12"/>
    <p:sldId id="305" r:id="rId13"/>
    <p:sldId id="270" r:id="rId14"/>
    <p:sldId id="271" r:id="rId15"/>
    <p:sldId id="274" r:id="rId16"/>
    <p:sldId id="277" r:id="rId17"/>
    <p:sldId id="276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F8"/>
    <a:srgbClr val="E2CCD3"/>
    <a:srgbClr val="3BA9EB"/>
    <a:srgbClr val="FCFCFB"/>
    <a:srgbClr val="98D3EA"/>
    <a:srgbClr val="EEAFB2"/>
    <a:srgbClr val="DBE5E3"/>
    <a:srgbClr val="B8C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1"/>
    <p:restoredTop sz="95878"/>
  </p:normalViewPr>
  <p:slideViewPr>
    <p:cSldViewPr snapToGrid="0">
      <p:cViewPr varScale="1">
        <p:scale>
          <a:sx n="67" d="100"/>
          <a:sy n="67" d="100"/>
        </p:scale>
        <p:origin x="37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gna alagoni" userId="ce13182b13751bdb" providerId="LiveId" clId="{4D030F0F-7B4E-46C7-998B-9D7774FE565B}"/>
    <pc:docChg chg="modSld">
      <pc:chgData name="abhigna alagoni" userId="ce13182b13751bdb" providerId="LiveId" clId="{4D030F0F-7B4E-46C7-998B-9D7774FE565B}" dt="2023-11-15T06:59:53.938" v="10" actId="20577"/>
      <pc:docMkLst>
        <pc:docMk/>
      </pc:docMkLst>
      <pc:sldChg chg="modSp mod">
        <pc:chgData name="abhigna alagoni" userId="ce13182b13751bdb" providerId="LiveId" clId="{4D030F0F-7B4E-46C7-998B-9D7774FE565B}" dt="2023-11-15T06:59:53.938" v="10" actId="20577"/>
        <pc:sldMkLst>
          <pc:docMk/>
          <pc:sldMk cId="4181856970" sldId="306"/>
        </pc:sldMkLst>
        <pc:spChg chg="mod">
          <ac:chgData name="abhigna alagoni" userId="ce13182b13751bdb" providerId="LiveId" clId="{4D030F0F-7B4E-46C7-998B-9D7774FE565B}" dt="2023-11-15T06:59:53.938" v="10" actId="20577"/>
          <ac:spMkLst>
            <pc:docMk/>
            <pc:sldMk cId="4181856970" sldId="306"/>
            <ac:spMk id="3" creationId="{A65624A3-B377-B670-7658-446EA65CE35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99505-8345-4D4A-B9DB-2C0F0AC4B340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9ED3A-6870-1D43-9C58-8A7A53072B5A}">
      <dgm:prSet custT="1"/>
      <dgm:spPr>
        <a:solidFill>
          <a:srgbClr val="0070C0">
            <a:alpha val="50000"/>
          </a:srgbClr>
        </a:solidFill>
        <a:ln>
          <a:solidFill>
            <a:schemeClr val="lt1">
              <a:hueOff val="0"/>
              <a:satOff val="0"/>
              <a:lumOff val="0"/>
              <a:alpha val="90007"/>
            </a:schemeClr>
          </a:solidFill>
        </a:ln>
      </dgm:spPr>
      <dgm:t>
        <a:bodyPr/>
        <a:lstStyle/>
        <a:p>
          <a:pPr algn="l"/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Total Correct / Total Number of Obs.   </a:t>
          </a:r>
        </a:p>
        <a:p>
          <a:pPr algn="l"/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(TP + TN)/ (TP+FP+TN+FN)= (319+414)/</a:t>
          </a:r>
        </a:p>
        <a:p>
          <a:pPr algn="l"/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(319+414+175+120) = 0.713</a:t>
          </a:r>
          <a:endParaRPr lang="en-US" sz="1500" dirty="0"/>
        </a:p>
      </dgm:t>
    </dgm:pt>
    <dgm:pt modelId="{E15DA19D-CB21-9846-8D9B-758D4FDAF5FF}" type="parTrans" cxnId="{7E30FE05-516A-BC48-971F-326BF524844D}">
      <dgm:prSet/>
      <dgm:spPr/>
      <dgm:t>
        <a:bodyPr/>
        <a:lstStyle/>
        <a:p>
          <a:endParaRPr lang="en-US" sz="1500"/>
        </a:p>
      </dgm:t>
    </dgm:pt>
    <dgm:pt modelId="{3B20ED06-FF04-5340-AFC3-8025FB2C060C}" type="sibTrans" cxnId="{7E30FE05-516A-BC48-971F-326BF524844D}">
      <dgm:prSet/>
      <dgm:spPr/>
      <dgm:t>
        <a:bodyPr/>
        <a:lstStyle/>
        <a:p>
          <a:endParaRPr lang="en-US" sz="1500"/>
        </a:p>
      </dgm:t>
    </dgm:pt>
    <dgm:pt modelId="{4844C73D-EEE6-DD4A-869C-FD784EEAB71A}">
      <dgm:prSet phldrT="[Text]" custT="1"/>
      <dgm:spPr>
        <a:solidFill>
          <a:srgbClr val="0070C0">
            <a:alpha val="44671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/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Error Rate = Total Incorrect / Total Number of Obs. = 1 – Accuracy = 1-0.713 = 0.287</a:t>
          </a:r>
          <a:endParaRPr lang="en-US" sz="1500" kern="1200" dirty="0">
            <a:solidFill>
              <a:prstClr val="black"/>
            </a:solidFill>
            <a:latin typeface="Rockwell" panose="02060603020205020403"/>
            <a:ea typeface="+mn-ea"/>
            <a:cs typeface="+mn-cs"/>
          </a:endParaRPr>
        </a:p>
      </dgm:t>
    </dgm:pt>
    <dgm:pt modelId="{1163F90A-8611-8846-9629-409A230959C7}" type="parTrans" cxnId="{A4D559EB-D416-7E41-ADD7-9DFCA02D2488}">
      <dgm:prSet/>
      <dgm:spPr/>
      <dgm:t>
        <a:bodyPr/>
        <a:lstStyle/>
        <a:p>
          <a:endParaRPr lang="en-US" sz="1500"/>
        </a:p>
      </dgm:t>
    </dgm:pt>
    <dgm:pt modelId="{F77C191F-5D40-D942-A645-41D88B4189D1}" type="sibTrans" cxnId="{A4D559EB-D416-7E41-ADD7-9DFCA02D2488}">
      <dgm:prSet/>
      <dgm:spPr/>
      <dgm:t>
        <a:bodyPr/>
        <a:lstStyle/>
        <a:p>
          <a:endParaRPr lang="en-US" sz="1500"/>
        </a:p>
      </dgm:t>
    </dgm:pt>
    <dgm:pt modelId="{799FCC4E-DE9F-CA45-9FB7-B2C0040478CF}">
      <dgm:prSet phldrT="[Text]" custT="1"/>
      <dgm:spPr>
        <a:solidFill>
          <a:srgbClr val="0070C0">
            <a:alpha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/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TPR = Recall = (Sensitivity) = TP/P = 319/(319+175) = 0.646 </a:t>
          </a:r>
          <a:endParaRPr lang="en-US" sz="1500" kern="1200" dirty="0">
            <a:solidFill>
              <a:prstClr val="black"/>
            </a:solidFill>
            <a:latin typeface="Rockwell" panose="02060603020205020403"/>
            <a:ea typeface="+mn-ea"/>
            <a:cs typeface="+mn-cs"/>
          </a:endParaRPr>
        </a:p>
      </dgm:t>
    </dgm:pt>
    <dgm:pt modelId="{233C53E3-0C6E-0D43-A22C-F84C652463B3}" type="parTrans" cxnId="{4343EE68-E8EF-1C4D-AE5E-250105325EB1}">
      <dgm:prSet/>
      <dgm:spPr/>
      <dgm:t>
        <a:bodyPr/>
        <a:lstStyle/>
        <a:p>
          <a:endParaRPr lang="en-US" sz="1500"/>
        </a:p>
      </dgm:t>
    </dgm:pt>
    <dgm:pt modelId="{C74BCC4E-A5D5-3143-A8D5-EEBC17F8658C}" type="sibTrans" cxnId="{4343EE68-E8EF-1C4D-AE5E-250105325EB1}">
      <dgm:prSet/>
      <dgm:spPr/>
      <dgm:t>
        <a:bodyPr/>
        <a:lstStyle/>
        <a:p>
          <a:endParaRPr lang="en-US" sz="1500"/>
        </a:p>
      </dgm:t>
    </dgm:pt>
    <dgm:pt modelId="{69185E2F-DED5-274E-9176-8591E5A05453}">
      <dgm:prSet custT="1"/>
      <dgm:spPr>
        <a:solidFill>
          <a:srgbClr val="0070C0">
            <a:alpha val="50000"/>
          </a:srgbClr>
        </a:solidFill>
      </dgm:spPr>
      <dgm:t>
        <a:bodyPr/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TNR = (Specificity) = TN/N = 414/(414+120) = 0.775</a:t>
          </a:r>
        </a:p>
      </dgm:t>
    </dgm:pt>
    <dgm:pt modelId="{B2C967F3-AFD0-D346-8417-16C583312419}" type="parTrans" cxnId="{A8A56F4D-CCA5-AE44-9E39-65854432DECA}">
      <dgm:prSet/>
      <dgm:spPr/>
      <dgm:t>
        <a:bodyPr/>
        <a:lstStyle/>
        <a:p>
          <a:endParaRPr lang="en-US" sz="1500"/>
        </a:p>
      </dgm:t>
    </dgm:pt>
    <dgm:pt modelId="{D324172B-E96F-D446-8153-C3BFEDE2D0A0}" type="sibTrans" cxnId="{A8A56F4D-CCA5-AE44-9E39-65854432DECA}">
      <dgm:prSet/>
      <dgm:spPr/>
      <dgm:t>
        <a:bodyPr/>
        <a:lstStyle/>
        <a:p>
          <a:endParaRPr lang="en-US" sz="1500"/>
        </a:p>
      </dgm:t>
    </dgm:pt>
    <dgm:pt modelId="{F08520ED-A147-C24D-B014-CD653BE609DD}">
      <dgm:prSet custT="1"/>
      <dgm:spPr>
        <a:solidFill>
          <a:srgbClr val="0070C0">
            <a:alpha val="50000"/>
          </a:srgbClr>
        </a:solidFill>
      </dgm:spPr>
      <dgm:t>
        <a:bodyPr/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FPR = FP/N = Type 1 Error Rate (</a:t>
          </a:r>
          <a:r>
            <a:rPr lang="el-GR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el-GR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)= </a:t>
          </a:r>
          <a:r>
            <a:rPr lang="en-IN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75</a:t>
          </a:r>
          <a:r>
            <a:rPr lang="el-GR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/(</a:t>
          </a:r>
          <a:r>
            <a:rPr lang="en-IN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494</a:t>
          </a:r>
          <a:r>
            <a:rPr lang="el-GR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 = 0.</a:t>
          </a:r>
          <a:r>
            <a:rPr lang="en-IN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sz="15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54</a:t>
          </a:r>
          <a:endParaRPr lang="el-GR" sz="1500" dirty="0">
            <a:solidFill>
              <a:srgbClr val="FCFCF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8C26C2-FBD4-D94B-927A-33E55B6353D9}" type="parTrans" cxnId="{40B7CAC0-41F5-6840-81EB-243A7943A4E6}">
      <dgm:prSet/>
      <dgm:spPr/>
      <dgm:t>
        <a:bodyPr/>
        <a:lstStyle/>
        <a:p>
          <a:endParaRPr lang="en-US" sz="1500"/>
        </a:p>
      </dgm:t>
    </dgm:pt>
    <dgm:pt modelId="{FEED190D-2573-D04E-92BA-E8F080912D96}" type="sibTrans" cxnId="{40B7CAC0-41F5-6840-81EB-243A7943A4E6}">
      <dgm:prSet/>
      <dgm:spPr/>
      <dgm:t>
        <a:bodyPr/>
        <a:lstStyle/>
        <a:p>
          <a:endParaRPr lang="en-US" sz="1500"/>
        </a:p>
      </dgm:t>
    </dgm:pt>
    <dgm:pt modelId="{4C92CCFA-4493-7049-8718-ECD40D9560BD}">
      <dgm:prSet custT="1"/>
      <dgm:spPr>
        <a:solidFill>
          <a:srgbClr val="0070C0">
            <a:alpha val="50000"/>
          </a:srgbClr>
        </a:solidFill>
      </dgm:spPr>
      <dgm:t>
        <a:bodyPr/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FNR = FN/P = Type 2 Error Rate (</a:t>
          </a:r>
          <a:r>
            <a:rPr lang="el-GR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β)= </a:t>
          </a:r>
          <a:r>
            <a:rPr lang="en-IN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120</a:t>
          </a:r>
          <a:r>
            <a:rPr lang="el-GR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/(</a:t>
          </a:r>
          <a:r>
            <a:rPr lang="en-US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534</a:t>
          </a:r>
          <a:r>
            <a:rPr lang="el-GR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 = 0.</a:t>
          </a:r>
          <a:r>
            <a:rPr lang="en-IN" sz="15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225</a:t>
          </a:r>
          <a:endParaRPr lang="en-US" sz="1500" dirty="0">
            <a:solidFill>
              <a:srgbClr val="FCFCF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8EAE2A-5EB8-7E4B-8894-6014B4B984AB}" type="parTrans" cxnId="{BC6C7490-4F86-4D4C-BAD7-91B75B70EA98}">
      <dgm:prSet/>
      <dgm:spPr/>
      <dgm:t>
        <a:bodyPr/>
        <a:lstStyle/>
        <a:p>
          <a:endParaRPr lang="en-US" sz="1500"/>
        </a:p>
      </dgm:t>
    </dgm:pt>
    <dgm:pt modelId="{5DC7F6F6-910C-E349-8DE2-09E2AF87160D}" type="sibTrans" cxnId="{BC6C7490-4F86-4D4C-BAD7-91B75B70EA98}">
      <dgm:prSet/>
      <dgm:spPr/>
      <dgm:t>
        <a:bodyPr/>
        <a:lstStyle/>
        <a:p>
          <a:endParaRPr lang="en-US" sz="1500"/>
        </a:p>
      </dgm:t>
    </dgm:pt>
    <dgm:pt modelId="{62D43203-AC30-3940-B076-38BD146A44E3}" type="pres">
      <dgm:prSet presAssocID="{47C99505-8345-4D4A-B9DB-2C0F0AC4B340}" presName="Name0" presStyleCnt="0">
        <dgm:presLayoutVars>
          <dgm:dir/>
          <dgm:resizeHandles val="exact"/>
        </dgm:presLayoutVars>
      </dgm:prSet>
      <dgm:spPr/>
    </dgm:pt>
    <dgm:pt modelId="{8C3E151E-91BA-684C-8275-400955C804BC}" type="pres">
      <dgm:prSet presAssocID="{9A89ED3A-6870-1D43-9C58-8A7A53072B5A}" presName="Name5" presStyleLbl="vennNode1" presStyleIdx="0" presStyleCnt="6" custLinFactNeighborX="-28402" custLinFactNeighborY="528">
        <dgm:presLayoutVars>
          <dgm:bulletEnabled val="1"/>
        </dgm:presLayoutVars>
      </dgm:prSet>
      <dgm:spPr/>
    </dgm:pt>
    <dgm:pt modelId="{BE372125-419F-6C42-9258-7B47F630D3D4}" type="pres">
      <dgm:prSet presAssocID="{3B20ED06-FF04-5340-AFC3-8025FB2C060C}" presName="space" presStyleCnt="0"/>
      <dgm:spPr/>
    </dgm:pt>
    <dgm:pt modelId="{431F2E2B-2063-6B4B-B739-8C3625A0B5BF}" type="pres">
      <dgm:prSet presAssocID="{4844C73D-EEE6-DD4A-869C-FD784EEAB71A}" presName="Name5" presStyleLbl="vennNode1" presStyleIdx="1" presStyleCnt="6">
        <dgm:presLayoutVars>
          <dgm:bulletEnabled val="1"/>
        </dgm:presLayoutVars>
      </dgm:prSet>
      <dgm:spPr>
        <a:xfrm>
          <a:off x="1913731" y="1514739"/>
          <a:ext cx="2389187" cy="2389187"/>
        </a:xfrm>
        <a:prstGeom prst="ellipse">
          <a:avLst/>
        </a:prstGeom>
      </dgm:spPr>
    </dgm:pt>
    <dgm:pt modelId="{6389B09F-74C0-0F4D-948D-80CA31905DD7}" type="pres">
      <dgm:prSet presAssocID="{F77C191F-5D40-D942-A645-41D88B4189D1}" presName="space" presStyleCnt="0"/>
      <dgm:spPr/>
    </dgm:pt>
    <dgm:pt modelId="{457EBE23-0D58-DF41-8577-295A04B7D970}" type="pres">
      <dgm:prSet presAssocID="{799FCC4E-DE9F-CA45-9FB7-B2C0040478CF}" presName="Name5" presStyleLbl="vennNode1" presStyleIdx="2" presStyleCnt="6">
        <dgm:presLayoutVars>
          <dgm:bulletEnabled val="1"/>
        </dgm:presLayoutVars>
      </dgm:prSet>
      <dgm:spPr>
        <a:xfrm>
          <a:off x="3825081" y="1514739"/>
          <a:ext cx="2389187" cy="2389187"/>
        </a:xfrm>
        <a:prstGeom prst="ellipse">
          <a:avLst/>
        </a:prstGeom>
      </dgm:spPr>
    </dgm:pt>
    <dgm:pt modelId="{5B5842B6-D604-3B40-8911-866A07DCA40E}" type="pres">
      <dgm:prSet presAssocID="{C74BCC4E-A5D5-3143-A8D5-EEBC17F8658C}" presName="space" presStyleCnt="0"/>
      <dgm:spPr/>
    </dgm:pt>
    <dgm:pt modelId="{5E0B972A-423D-AD44-9A7C-90965AC55B4D}" type="pres">
      <dgm:prSet presAssocID="{69185E2F-DED5-274E-9176-8591E5A05453}" presName="Name5" presStyleLbl="vennNode1" presStyleIdx="3" presStyleCnt="6">
        <dgm:presLayoutVars>
          <dgm:bulletEnabled val="1"/>
        </dgm:presLayoutVars>
      </dgm:prSet>
      <dgm:spPr/>
    </dgm:pt>
    <dgm:pt modelId="{9EF0E22E-0FE0-6844-84F2-54495ACF7AEC}" type="pres">
      <dgm:prSet presAssocID="{D324172B-E96F-D446-8153-C3BFEDE2D0A0}" presName="space" presStyleCnt="0"/>
      <dgm:spPr/>
    </dgm:pt>
    <dgm:pt modelId="{7B395A7E-081B-AB4B-B394-CF97216DBFA0}" type="pres">
      <dgm:prSet presAssocID="{F08520ED-A147-C24D-B014-CD653BE609DD}" presName="Name5" presStyleLbl="vennNode1" presStyleIdx="4" presStyleCnt="6" custLinFactNeighborX="21392">
        <dgm:presLayoutVars>
          <dgm:bulletEnabled val="1"/>
        </dgm:presLayoutVars>
      </dgm:prSet>
      <dgm:spPr/>
    </dgm:pt>
    <dgm:pt modelId="{FFF17599-5680-3042-BD46-9037A78B11FA}" type="pres">
      <dgm:prSet presAssocID="{FEED190D-2573-D04E-92BA-E8F080912D96}" presName="space" presStyleCnt="0"/>
      <dgm:spPr/>
    </dgm:pt>
    <dgm:pt modelId="{8BED68D6-230D-9844-9A14-CEEAE1922849}" type="pres">
      <dgm:prSet presAssocID="{4C92CCFA-4493-7049-8718-ECD40D9560BD}" presName="Name5" presStyleLbl="vennNode1" presStyleIdx="5" presStyleCnt="6" custLinFactNeighborX="31076">
        <dgm:presLayoutVars>
          <dgm:bulletEnabled val="1"/>
        </dgm:presLayoutVars>
      </dgm:prSet>
      <dgm:spPr/>
    </dgm:pt>
  </dgm:ptLst>
  <dgm:cxnLst>
    <dgm:cxn modelId="{7E30FE05-516A-BC48-971F-326BF524844D}" srcId="{47C99505-8345-4D4A-B9DB-2C0F0AC4B340}" destId="{9A89ED3A-6870-1D43-9C58-8A7A53072B5A}" srcOrd="0" destOrd="0" parTransId="{E15DA19D-CB21-9846-8D9B-758D4FDAF5FF}" sibTransId="{3B20ED06-FF04-5340-AFC3-8025FB2C060C}"/>
    <dgm:cxn modelId="{F988C21A-9C15-4040-B9C4-093C4E61D7EB}" type="presOf" srcId="{9A89ED3A-6870-1D43-9C58-8A7A53072B5A}" destId="{8C3E151E-91BA-684C-8275-400955C804BC}" srcOrd="0" destOrd="0" presId="urn:microsoft.com/office/officeart/2005/8/layout/venn3"/>
    <dgm:cxn modelId="{9C3D8F20-7FD2-A14A-8C30-DBB0FC9C7429}" type="presOf" srcId="{F08520ED-A147-C24D-B014-CD653BE609DD}" destId="{7B395A7E-081B-AB4B-B394-CF97216DBFA0}" srcOrd="0" destOrd="0" presId="urn:microsoft.com/office/officeart/2005/8/layout/venn3"/>
    <dgm:cxn modelId="{D144E026-122F-0F48-A69C-98169A74B412}" type="presOf" srcId="{799FCC4E-DE9F-CA45-9FB7-B2C0040478CF}" destId="{457EBE23-0D58-DF41-8577-295A04B7D970}" srcOrd="0" destOrd="0" presId="urn:microsoft.com/office/officeart/2005/8/layout/venn3"/>
    <dgm:cxn modelId="{0A26873A-B78E-394C-9C4A-9D61CBF4368C}" type="presOf" srcId="{47C99505-8345-4D4A-B9DB-2C0F0AC4B340}" destId="{62D43203-AC30-3940-B076-38BD146A44E3}" srcOrd="0" destOrd="0" presId="urn:microsoft.com/office/officeart/2005/8/layout/venn3"/>
    <dgm:cxn modelId="{4343EE68-E8EF-1C4D-AE5E-250105325EB1}" srcId="{47C99505-8345-4D4A-B9DB-2C0F0AC4B340}" destId="{799FCC4E-DE9F-CA45-9FB7-B2C0040478CF}" srcOrd="2" destOrd="0" parTransId="{233C53E3-0C6E-0D43-A22C-F84C652463B3}" sibTransId="{C74BCC4E-A5D5-3143-A8D5-EEBC17F8658C}"/>
    <dgm:cxn modelId="{A8A56F4D-CCA5-AE44-9E39-65854432DECA}" srcId="{47C99505-8345-4D4A-B9DB-2C0F0AC4B340}" destId="{69185E2F-DED5-274E-9176-8591E5A05453}" srcOrd="3" destOrd="0" parTransId="{B2C967F3-AFD0-D346-8417-16C583312419}" sibTransId="{D324172B-E96F-D446-8153-C3BFEDE2D0A0}"/>
    <dgm:cxn modelId="{BC6C7490-4F86-4D4C-BAD7-91B75B70EA98}" srcId="{47C99505-8345-4D4A-B9DB-2C0F0AC4B340}" destId="{4C92CCFA-4493-7049-8718-ECD40D9560BD}" srcOrd="5" destOrd="0" parTransId="{EA8EAE2A-5EB8-7E4B-8894-6014B4B984AB}" sibTransId="{5DC7F6F6-910C-E349-8DE2-09E2AF87160D}"/>
    <dgm:cxn modelId="{C8209494-0BA6-7241-B998-731B29663CD7}" type="presOf" srcId="{69185E2F-DED5-274E-9176-8591E5A05453}" destId="{5E0B972A-423D-AD44-9A7C-90965AC55B4D}" srcOrd="0" destOrd="0" presId="urn:microsoft.com/office/officeart/2005/8/layout/venn3"/>
    <dgm:cxn modelId="{1E8FF797-117D-7247-B34C-3B74B05FE2BB}" type="presOf" srcId="{4C92CCFA-4493-7049-8718-ECD40D9560BD}" destId="{8BED68D6-230D-9844-9A14-CEEAE1922849}" srcOrd="0" destOrd="0" presId="urn:microsoft.com/office/officeart/2005/8/layout/venn3"/>
    <dgm:cxn modelId="{0F7EC6C0-EF0F-424F-B755-2407BF5B303D}" type="presOf" srcId="{4844C73D-EEE6-DD4A-869C-FD784EEAB71A}" destId="{431F2E2B-2063-6B4B-B739-8C3625A0B5BF}" srcOrd="0" destOrd="0" presId="urn:microsoft.com/office/officeart/2005/8/layout/venn3"/>
    <dgm:cxn modelId="{40B7CAC0-41F5-6840-81EB-243A7943A4E6}" srcId="{47C99505-8345-4D4A-B9DB-2C0F0AC4B340}" destId="{F08520ED-A147-C24D-B014-CD653BE609DD}" srcOrd="4" destOrd="0" parTransId="{C28C26C2-FBD4-D94B-927A-33E55B6353D9}" sibTransId="{FEED190D-2573-D04E-92BA-E8F080912D96}"/>
    <dgm:cxn modelId="{A4D559EB-D416-7E41-ADD7-9DFCA02D2488}" srcId="{47C99505-8345-4D4A-B9DB-2C0F0AC4B340}" destId="{4844C73D-EEE6-DD4A-869C-FD784EEAB71A}" srcOrd="1" destOrd="0" parTransId="{1163F90A-8611-8846-9629-409A230959C7}" sibTransId="{F77C191F-5D40-D942-A645-41D88B4189D1}"/>
    <dgm:cxn modelId="{91D9B90A-6455-1B4D-A1CE-774EAA9DA4D8}" type="presParOf" srcId="{62D43203-AC30-3940-B076-38BD146A44E3}" destId="{8C3E151E-91BA-684C-8275-400955C804BC}" srcOrd="0" destOrd="0" presId="urn:microsoft.com/office/officeart/2005/8/layout/venn3"/>
    <dgm:cxn modelId="{7D5F85E5-640E-D244-B587-4DDC885F131E}" type="presParOf" srcId="{62D43203-AC30-3940-B076-38BD146A44E3}" destId="{BE372125-419F-6C42-9258-7B47F630D3D4}" srcOrd="1" destOrd="0" presId="urn:microsoft.com/office/officeart/2005/8/layout/venn3"/>
    <dgm:cxn modelId="{873B9AD9-0C2F-AE40-AD47-FC647809C851}" type="presParOf" srcId="{62D43203-AC30-3940-B076-38BD146A44E3}" destId="{431F2E2B-2063-6B4B-B739-8C3625A0B5BF}" srcOrd="2" destOrd="0" presId="urn:microsoft.com/office/officeart/2005/8/layout/venn3"/>
    <dgm:cxn modelId="{16CFF504-C2B8-C64C-8CBD-1319BA4F8A36}" type="presParOf" srcId="{62D43203-AC30-3940-B076-38BD146A44E3}" destId="{6389B09F-74C0-0F4D-948D-80CA31905DD7}" srcOrd="3" destOrd="0" presId="urn:microsoft.com/office/officeart/2005/8/layout/venn3"/>
    <dgm:cxn modelId="{101F4217-55E2-174A-A25A-0108D4D427E8}" type="presParOf" srcId="{62D43203-AC30-3940-B076-38BD146A44E3}" destId="{457EBE23-0D58-DF41-8577-295A04B7D970}" srcOrd="4" destOrd="0" presId="urn:microsoft.com/office/officeart/2005/8/layout/venn3"/>
    <dgm:cxn modelId="{241CDE4E-3702-494F-87CD-39C1EF7EC456}" type="presParOf" srcId="{62D43203-AC30-3940-B076-38BD146A44E3}" destId="{5B5842B6-D604-3B40-8911-866A07DCA40E}" srcOrd="5" destOrd="0" presId="urn:microsoft.com/office/officeart/2005/8/layout/venn3"/>
    <dgm:cxn modelId="{F280616F-3442-3540-8BB6-77B1C2B9A8D6}" type="presParOf" srcId="{62D43203-AC30-3940-B076-38BD146A44E3}" destId="{5E0B972A-423D-AD44-9A7C-90965AC55B4D}" srcOrd="6" destOrd="0" presId="urn:microsoft.com/office/officeart/2005/8/layout/venn3"/>
    <dgm:cxn modelId="{ACDCF21E-AD04-D54B-91C5-8D86854CE277}" type="presParOf" srcId="{62D43203-AC30-3940-B076-38BD146A44E3}" destId="{9EF0E22E-0FE0-6844-84F2-54495ACF7AEC}" srcOrd="7" destOrd="0" presId="urn:microsoft.com/office/officeart/2005/8/layout/venn3"/>
    <dgm:cxn modelId="{D2994DB9-FF70-7B44-8035-9AC2E70119EB}" type="presParOf" srcId="{62D43203-AC30-3940-B076-38BD146A44E3}" destId="{7B395A7E-081B-AB4B-B394-CF97216DBFA0}" srcOrd="8" destOrd="0" presId="urn:microsoft.com/office/officeart/2005/8/layout/venn3"/>
    <dgm:cxn modelId="{F636F1F4-7FE0-CD49-85D1-C3A18E64EE2E}" type="presParOf" srcId="{62D43203-AC30-3940-B076-38BD146A44E3}" destId="{FFF17599-5680-3042-BD46-9037A78B11FA}" srcOrd="9" destOrd="0" presId="urn:microsoft.com/office/officeart/2005/8/layout/venn3"/>
    <dgm:cxn modelId="{6A77AB06-8E8C-3149-8BFD-33FDAE8D704E}" type="presParOf" srcId="{62D43203-AC30-3940-B076-38BD146A44E3}" destId="{8BED68D6-230D-9844-9A14-CEEAE1922849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99505-8345-4D4A-B9DB-2C0F0AC4B340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D43203-AC30-3940-B076-38BD146A44E3}" type="pres">
      <dgm:prSet presAssocID="{47C99505-8345-4D4A-B9DB-2C0F0AC4B340}" presName="Name0" presStyleCnt="0">
        <dgm:presLayoutVars>
          <dgm:dir/>
          <dgm:resizeHandles val="exact"/>
        </dgm:presLayoutVars>
      </dgm:prSet>
      <dgm:spPr/>
    </dgm:pt>
  </dgm:ptLst>
  <dgm:cxnLst>
    <dgm:cxn modelId="{0A26873A-B78E-394C-9C4A-9D61CBF4368C}" type="presOf" srcId="{47C99505-8345-4D4A-B9DB-2C0F0AC4B340}" destId="{62D43203-AC30-3940-B076-38BD146A44E3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E151E-91BA-684C-8275-400955C804BC}">
      <dsp:nvSpPr>
        <dsp:cNvPr id="0" name=""/>
        <dsp:cNvSpPr/>
      </dsp:nvSpPr>
      <dsp:spPr>
        <a:xfrm>
          <a:off x="0" y="314"/>
          <a:ext cx="2310399" cy="2310399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 val="9000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Total Correct / Total Number of Obs.  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(TP + TN)/ (TP+FP+TN+FN)= (319+414)/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(319+414+175+120) = 0.713</a:t>
          </a:r>
          <a:endParaRPr lang="en-US" sz="1500" kern="1200" dirty="0"/>
        </a:p>
      </dsp:txBody>
      <dsp:txXfrm>
        <a:off x="338350" y="338664"/>
        <a:ext cx="1633699" cy="1633699"/>
      </dsp:txXfrm>
    </dsp:sp>
    <dsp:sp modelId="{431F2E2B-2063-6B4B-B739-8C3625A0B5BF}">
      <dsp:nvSpPr>
        <dsp:cNvPr id="0" name=""/>
        <dsp:cNvSpPr/>
      </dsp:nvSpPr>
      <dsp:spPr>
        <a:xfrm>
          <a:off x="1979559" y="157"/>
          <a:ext cx="2310399" cy="2310399"/>
        </a:xfrm>
        <a:prstGeom prst="ellipse">
          <a:avLst/>
        </a:prstGeom>
        <a:solidFill>
          <a:srgbClr val="0070C0">
            <a:alpha val="44671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Error Rate = Total Incorrect / Total Number of Obs. = 1 – Accuracy = 1-0.713 = 0.287</a:t>
          </a:r>
          <a:endParaRPr lang="en-US" sz="1500" kern="1200" dirty="0">
            <a:solidFill>
              <a:prstClr val="black"/>
            </a:solidFill>
            <a:latin typeface="Rockwell" panose="02060603020205020403"/>
            <a:ea typeface="+mn-ea"/>
            <a:cs typeface="+mn-cs"/>
          </a:endParaRPr>
        </a:p>
      </dsp:txBody>
      <dsp:txXfrm>
        <a:off x="2317909" y="338507"/>
        <a:ext cx="1633699" cy="1633699"/>
      </dsp:txXfrm>
    </dsp:sp>
    <dsp:sp modelId="{457EBE23-0D58-DF41-8577-295A04B7D970}">
      <dsp:nvSpPr>
        <dsp:cNvPr id="0" name=""/>
        <dsp:cNvSpPr/>
      </dsp:nvSpPr>
      <dsp:spPr>
        <a:xfrm>
          <a:off x="3827878" y="157"/>
          <a:ext cx="2310399" cy="2310399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TPR = Recall = (Sensitivity) = TP/P = 319/(319+175) = 0.646 </a:t>
          </a:r>
          <a:endParaRPr lang="en-US" sz="1500" kern="1200" dirty="0">
            <a:solidFill>
              <a:prstClr val="black"/>
            </a:solidFill>
            <a:latin typeface="Rockwell" panose="02060603020205020403"/>
            <a:ea typeface="+mn-ea"/>
            <a:cs typeface="+mn-cs"/>
          </a:endParaRPr>
        </a:p>
      </dsp:txBody>
      <dsp:txXfrm>
        <a:off x="4166228" y="338507"/>
        <a:ext cx="1633699" cy="1633699"/>
      </dsp:txXfrm>
    </dsp:sp>
    <dsp:sp modelId="{5E0B972A-423D-AD44-9A7C-90965AC55B4D}">
      <dsp:nvSpPr>
        <dsp:cNvPr id="0" name=""/>
        <dsp:cNvSpPr/>
      </dsp:nvSpPr>
      <dsp:spPr>
        <a:xfrm>
          <a:off x="5676198" y="157"/>
          <a:ext cx="2310399" cy="2310399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TNR = (Specificity) = TN/N = 414/(414+120) = 0.775</a:t>
          </a:r>
        </a:p>
      </dsp:txBody>
      <dsp:txXfrm>
        <a:off x="6014548" y="338507"/>
        <a:ext cx="1633699" cy="1633699"/>
      </dsp:txXfrm>
    </dsp:sp>
    <dsp:sp modelId="{7B395A7E-081B-AB4B-B394-CF97216DBFA0}">
      <dsp:nvSpPr>
        <dsp:cNvPr id="0" name=""/>
        <dsp:cNvSpPr/>
      </dsp:nvSpPr>
      <dsp:spPr>
        <a:xfrm>
          <a:off x="7623365" y="157"/>
          <a:ext cx="2310399" cy="2310399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FPR = FP/N = Type 1 Error Rate (</a:t>
          </a:r>
          <a:r>
            <a:rPr lang="el-GR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el-GR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)= </a:t>
          </a:r>
          <a:r>
            <a:rPr lang="en-IN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75</a:t>
          </a:r>
          <a:r>
            <a:rPr lang="el-GR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/(</a:t>
          </a:r>
          <a:r>
            <a:rPr lang="en-IN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494</a:t>
          </a:r>
          <a:r>
            <a:rPr lang="el-GR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 = 0.</a:t>
          </a:r>
          <a:r>
            <a:rPr lang="en-IN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sz="1500" kern="120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54</a:t>
          </a:r>
          <a:endParaRPr lang="el-GR" sz="1500" kern="1200" dirty="0">
            <a:solidFill>
              <a:srgbClr val="FCFCF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61715" y="338507"/>
        <a:ext cx="1633699" cy="1633699"/>
      </dsp:txXfrm>
    </dsp:sp>
    <dsp:sp modelId="{8BED68D6-230D-9844-9A14-CEEAE1922849}">
      <dsp:nvSpPr>
        <dsp:cNvPr id="0" name=""/>
        <dsp:cNvSpPr/>
      </dsp:nvSpPr>
      <dsp:spPr>
        <a:xfrm>
          <a:off x="9504076" y="157"/>
          <a:ext cx="2310399" cy="2310399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149" tIns="19050" rIns="127149" bIns="1905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FNR = FN/P = Type 2 Error Rate (</a:t>
          </a:r>
          <a:r>
            <a:rPr lang="el-GR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β)= </a:t>
          </a:r>
          <a:r>
            <a:rPr lang="en-IN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120</a:t>
          </a:r>
          <a:r>
            <a:rPr lang="el-GR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/(</a:t>
          </a:r>
          <a:r>
            <a:rPr lang="en-US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534</a:t>
          </a:r>
          <a:r>
            <a:rPr lang="el-GR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 = 0.</a:t>
          </a:r>
          <a:r>
            <a:rPr lang="en-IN" sz="1500" kern="12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225</a:t>
          </a:r>
          <a:endParaRPr lang="en-US" sz="1500" kern="1200" dirty="0">
            <a:solidFill>
              <a:srgbClr val="FCFCF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842426" y="338507"/>
        <a:ext cx="1633699" cy="1633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13852-80C0-D540-A48B-956DBB7AF6A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C1F53-B890-8542-8094-14423F2F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4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C1F53-B890-8542-8094-14423F2FE6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C1F53-B890-8542-8094-14423F2FE6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11/15/2023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6.png"/><Relationship Id="rId5" Type="http://schemas.openxmlformats.org/officeDocument/2006/relationships/diagramData" Target="../diagrams/data1.xml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42.png"/><Relationship Id="rId5" Type="http://schemas.openxmlformats.org/officeDocument/2006/relationships/diagramData" Target="../diagrams/data2.xml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6000"/>
                    </a14:imgEffect>
                  </a14:imgLayer>
                </a14:imgProps>
              </a:ext>
            </a:extLst>
          </a:blip>
          <a:srcRect/>
          <a:stretch>
            <a:fillRect t="-18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ign with a person sitting at a desk&#10;&#10;Description automatically generated">
            <a:extLst>
              <a:ext uri="{FF2B5EF4-FFF2-40B4-BE49-F238E27FC236}">
                <a16:creationId xmlns:a16="http://schemas.microsoft.com/office/drawing/2014/main" id="{079A061A-AF98-6F72-DD36-0F30C242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5" y="3429000"/>
            <a:ext cx="5395975" cy="339725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C7EB98E-B56E-6767-C4FC-1222BF1CAF9E}"/>
              </a:ext>
            </a:extLst>
          </p:cNvPr>
          <p:cNvSpPr txBox="1">
            <a:spLocks/>
          </p:cNvSpPr>
          <p:nvPr/>
        </p:nvSpPr>
        <p:spPr>
          <a:xfrm>
            <a:off x="6096000" y="1267104"/>
            <a:ext cx="4557775" cy="131166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In association with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“Business Analytics with R”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Group-E presents…</a:t>
            </a:r>
          </a:p>
          <a:p>
            <a:pPr marL="0" indent="0" algn="r">
              <a:buNone/>
            </a:pP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E7C642-EE68-6F14-340A-9A708A05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96"/>
          <a:stretch/>
        </p:blipFill>
        <p:spPr>
          <a:xfrm>
            <a:off x="2619375" y="1104296"/>
            <a:ext cx="8441930" cy="2421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8EEADD-F3B2-7C9D-5CD9-1006F27D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01" y="183965"/>
            <a:ext cx="7580825" cy="543697"/>
          </a:xfrm>
        </p:spPr>
        <p:txBody>
          <a:bodyPr/>
          <a:lstStyle/>
          <a:p>
            <a:r>
              <a:rPr lang="en-US" sz="3200" cap="none" dirty="0">
                <a:solidFill>
                  <a:schemeClr val="bg1"/>
                </a:solidFill>
              </a:rPr>
              <a:t>2.2 Growing a tree and display basic results</a:t>
            </a:r>
            <a:endParaRPr lang="en-US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97664-89AD-10A4-C8E6-A9CE50059BC4}"/>
              </a:ext>
            </a:extLst>
          </p:cNvPr>
          <p:cNvSpPr txBox="1"/>
          <p:nvPr/>
        </p:nvSpPr>
        <p:spPr>
          <a:xfrm>
            <a:off x="358346" y="1841157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4A19B-5A8D-6F03-B947-1854F7B3D74D}"/>
              </a:ext>
            </a:extLst>
          </p:cNvPr>
          <p:cNvSpPr txBox="1"/>
          <p:nvPr/>
        </p:nvSpPr>
        <p:spPr>
          <a:xfrm>
            <a:off x="358346" y="4761470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6779C-097C-45AE-A94A-FA30DB2B1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3829013"/>
            <a:ext cx="8441929" cy="28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28C91B-8030-2A1A-84E8-D03AE21FC478}"/>
              </a:ext>
            </a:extLst>
          </p:cNvPr>
          <p:cNvSpPr txBox="1"/>
          <p:nvPr/>
        </p:nvSpPr>
        <p:spPr>
          <a:xfrm>
            <a:off x="316294" y="1494115"/>
            <a:ext cx="22469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Interpretation</a:t>
            </a:r>
          </a:p>
          <a:p>
            <a:r>
              <a:rPr lang="en-US" sz="1600" b="0" i="0" u="sng" strike="noStrike" baseline="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</a:p>
          <a:p>
            <a:pPr marR="0" algn="ctr"/>
            <a:endParaRPr lang="en-US" sz="16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 (TP): 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 Pos &amp; Actual Pos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 = 28+247+44=319</a:t>
            </a:r>
          </a:p>
          <a:p>
            <a:endParaRPr lang="en-US" sz="16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 (FP): 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 Pos &amp; Actual Neg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 = 15+150+10=175</a:t>
            </a:r>
          </a:p>
          <a:p>
            <a:endParaRPr lang="en-US" sz="16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 (TN):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 Neg &amp; Actual Neg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 =368+17+21+8= 414</a:t>
            </a:r>
          </a:p>
          <a:p>
            <a:endParaRPr lang="en-US" sz="16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 (FN):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 Neg &amp; Actual Pos</a:t>
            </a:r>
          </a:p>
          <a:p>
            <a:r>
              <a:rPr lang="en-US" sz="18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 =102+8+7+3=120</a:t>
            </a:r>
            <a:endParaRPr lang="en-US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A3684-DB78-B4A4-0D00-40E54DE2907F}"/>
              </a:ext>
            </a:extLst>
          </p:cNvPr>
          <p:cNvSpPr txBox="1"/>
          <p:nvPr/>
        </p:nvSpPr>
        <p:spPr>
          <a:xfrm>
            <a:off x="2848336" y="724458"/>
            <a:ext cx="8124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code: rpart.plot(fit, type = 1, extra = 1,main ="Decision Tree For Employee Churn Prediction")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F1D2A-570F-16A7-F4A0-317CCE5270FE}"/>
              </a:ext>
            </a:extLst>
          </p:cNvPr>
          <p:cNvSpPr txBox="1"/>
          <p:nvPr/>
        </p:nvSpPr>
        <p:spPr>
          <a:xfrm>
            <a:off x="155656" y="151031"/>
            <a:ext cx="728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2.3 Plotting a tree and make an interpretation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65890-C4FE-D6A0-76CB-799C0A32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82" y="1308268"/>
            <a:ext cx="8840442" cy="51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185739"/>
            <a:ext cx="9391650" cy="45521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2.4 Accuracy on the training &amp; test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4EC4A-6E1E-B073-90F2-CC5FEDAB9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03"/>
          <a:stretch/>
        </p:blipFill>
        <p:spPr>
          <a:xfrm>
            <a:off x="1048908" y="700927"/>
            <a:ext cx="4430746" cy="102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8BF16-CFE1-E413-5DA7-45650746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08" y="1799108"/>
            <a:ext cx="4430746" cy="2286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B5E713-26B4-2E04-7AD6-30D80DC0E59F}"/>
              </a:ext>
            </a:extLst>
          </p:cNvPr>
          <p:cNvSpPr txBox="1"/>
          <p:nvPr/>
        </p:nvSpPr>
        <p:spPr>
          <a:xfrm>
            <a:off x="8311373" y="4003792"/>
            <a:ext cx="3884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*Overall Performance Accuracy (0.713)</a:t>
            </a:r>
          </a:p>
          <a:p>
            <a:endParaRPr lang="en-US" sz="14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41E3B5-9A88-212F-4762-C37FD6793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37941"/>
              </p:ext>
            </p:extLst>
          </p:nvPr>
        </p:nvGraphicFramePr>
        <p:xfrm>
          <a:off x="233362" y="4411438"/>
          <a:ext cx="11814476" cy="231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7AE44C-3C86-3DBC-863D-091E2FDB6C8A}"/>
              </a:ext>
            </a:extLst>
          </p:cNvPr>
          <p:cNvSpPr txBox="1"/>
          <p:nvPr/>
        </p:nvSpPr>
        <p:spPr>
          <a:xfrm rot="16200000">
            <a:off x="75497" y="1382905"/>
            <a:ext cx="133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4E0E-5384-3DE6-115F-2080F871E77E}"/>
              </a:ext>
            </a:extLst>
          </p:cNvPr>
          <p:cNvSpPr txBox="1"/>
          <p:nvPr/>
        </p:nvSpPr>
        <p:spPr>
          <a:xfrm rot="16200000">
            <a:off x="5146326" y="1431852"/>
            <a:ext cx="13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4F5F7-59DF-7B3B-B82E-CE7FEDD44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5394"/>
            <a:ext cx="5497266" cy="1029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22596-90EA-0B6E-81F4-2EA40FBDE0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9108"/>
            <a:ext cx="5427133" cy="22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8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with his mouth open&#10;&#10;Description automatically generated">
            <a:extLst>
              <a:ext uri="{FF2B5EF4-FFF2-40B4-BE49-F238E27FC236}">
                <a16:creationId xmlns:a16="http://schemas.microsoft.com/office/drawing/2014/main" id="{9B914E3C-0EB2-684E-546A-C1E6B8F8C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146175"/>
            <a:ext cx="4070350" cy="407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2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CC71-51C9-D3AC-1BDF-AFBDAEE58B52}"/>
              </a:ext>
            </a:extLst>
          </p:cNvPr>
          <p:cNvSpPr txBox="1">
            <a:spLocks/>
          </p:cNvSpPr>
          <p:nvPr/>
        </p:nvSpPr>
        <p:spPr>
          <a:xfrm>
            <a:off x="360278" y="1524000"/>
            <a:ext cx="3659272" cy="443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</a:rPr>
              <a:t>Episode 3: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[Classification] Logistic Regression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624A3-B377-B670-7658-446EA65CE354}"/>
              </a:ext>
            </a:extLst>
          </p:cNvPr>
          <p:cNvSpPr txBox="1">
            <a:spLocks/>
          </p:cNvSpPr>
          <p:nvPr/>
        </p:nvSpPr>
        <p:spPr>
          <a:xfrm>
            <a:off x="5276850" y="6134100"/>
            <a:ext cx="6915150" cy="723900"/>
          </a:xfrm>
          <a:prstGeom prst="rect">
            <a:avLst/>
          </a:prstGeom>
          <a:noFill/>
          <a:ln w="12700">
            <a:noFill/>
          </a:ln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cap="none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No one’s leaving the room until u watch the...</a:t>
            </a:r>
          </a:p>
        </p:txBody>
      </p:sp>
    </p:spTree>
    <p:extLst>
      <p:ext uri="{BB962C8B-B14F-4D97-AF65-F5344CB8AC3E}">
        <p14:creationId xmlns:p14="http://schemas.microsoft.com/office/powerpoint/2010/main" val="66513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4039A6-68D0-40FF-0397-B41A45259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3" y="1053608"/>
            <a:ext cx="6745859" cy="217428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9F3C2-4EA6-36AC-A07F-1718AD5F9395}"/>
              </a:ext>
            </a:extLst>
          </p:cNvPr>
          <p:cNvSpPr txBox="1"/>
          <p:nvPr/>
        </p:nvSpPr>
        <p:spPr>
          <a:xfrm>
            <a:off x="297703" y="598324"/>
            <a:ext cx="52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Loading and Splitting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AB63-1A0A-6976-74DF-F403469BDDF2}"/>
              </a:ext>
            </a:extLst>
          </p:cNvPr>
          <p:cNvSpPr txBox="1"/>
          <p:nvPr/>
        </p:nvSpPr>
        <p:spPr>
          <a:xfrm>
            <a:off x="297703" y="3828079"/>
            <a:ext cx="54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Logistic Regression Model and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028A71-FBF2-9D83-C569-409DDE9DC13B}"/>
                  </a:ext>
                </a:extLst>
              </p:cNvPr>
              <p:cNvSpPr txBox="1"/>
              <p:nvPr/>
            </p:nvSpPr>
            <p:spPr>
              <a:xfrm>
                <a:off x="7526763" y="5557628"/>
                <a:ext cx="6096000" cy="530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7.260 – 1.546 (</a:t>
                </a:r>
                <a:r>
                  <a:rPr lang="en-US" dirty="0" err="1">
                    <a:solidFill>
                      <a:schemeClr val="bg1"/>
                    </a:solidFill>
                  </a:rPr>
                  <a:t>NumProjects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028A71-FBF2-9D83-C569-409DDE9D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763" y="5557628"/>
                <a:ext cx="6096000" cy="53097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7B8EEC-04C8-0133-371E-C3855C405F6D}"/>
                  </a:ext>
                </a:extLst>
              </p:cNvPr>
              <p:cNvSpPr txBox="1"/>
              <p:nvPr/>
            </p:nvSpPr>
            <p:spPr>
              <a:xfrm>
                <a:off x="8164486" y="4847275"/>
                <a:ext cx="4820555" cy="530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 </a:t>
                </a:r>
                <a:r>
                  <a:rPr lang="en-US" dirty="0">
                    <a:solidFill>
                      <a:schemeClr val="bg1"/>
                    </a:solidFill>
                  </a:rPr>
                  <a:t>+ b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(X)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7B8EEC-04C8-0133-371E-C3855C40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86" y="4847275"/>
                <a:ext cx="4820555" cy="530979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36852-3BF3-2604-0C28-812273FC8AF4}"/>
                  </a:ext>
                </a:extLst>
              </p:cNvPr>
              <p:cNvSpPr txBox="1"/>
              <p:nvPr/>
            </p:nvSpPr>
            <p:spPr>
              <a:xfrm>
                <a:off x="8594112" y="43890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𝑂𝑑𝑑𝑠</m:t>
                      </m:r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𝐿𝑜𝑔𝑖𝑡</m:t>
                      </m:r>
                      <m:r>
                        <a:rPr lang="en-IN" b="0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36852-3BF3-2604-0C28-812273FC8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112" y="438907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3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6E62EE09-B6E7-86C9-B272-17C329E8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07" y="1004962"/>
            <a:ext cx="4658082" cy="301120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98F3C9-97B5-CD00-A2BF-D957E67397FF}"/>
              </a:ext>
            </a:extLst>
          </p:cNvPr>
          <p:cNvSpPr txBox="1">
            <a:spLocks/>
          </p:cNvSpPr>
          <p:nvPr/>
        </p:nvSpPr>
        <p:spPr>
          <a:xfrm>
            <a:off x="129396" y="93305"/>
            <a:ext cx="10629900" cy="505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chemeClr val="bg1"/>
                </a:solidFill>
              </a:rPr>
              <a:t>3.1 Splitting the data into training and test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A24A7C8-0B36-38E8-E8B2-4A7FDB47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03" y="3360070"/>
            <a:ext cx="10058400" cy="5718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3.2 Logistic regression and display the results</a:t>
            </a: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111FFD-C46F-9CC4-2D45-470B1C4468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3" y="4383401"/>
            <a:ext cx="6724869" cy="22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2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111966"/>
            <a:ext cx="10058400" cy="685800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3.3 Interpretation of significancy and coefficient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650CB-1D15-26CA-EC1D-2F994225B352}"/>
              </a:ext>
            </a:extLst>
          </p:cNvPr>
          <p:cNvSpPr txBox="1"/>
          <p:nvPr/>
        </p:nvSpPr>
        <p:spPr>
          <a:xfrm>
            <a:off x="526097" y="695888"/>
            <a:ext cx="13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0DFCE-8E8D-C1AD-829B-E6E8A173DBFA}"/>
              </a:ext>
            </a:extLst>
          </p:cNvPr>
          <p:cNvSpPr txBox="1"/>
          <p:nvPr/>
        </p:nvSpPr>
        <p:spPr>
          <a:xfrm>
            <a:off x="526097" y="5407401"/>
            <a:ext cx="1124459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aseline="-250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-1.546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Odds Ratio= e</a:t>
            </a:r>
            <a:r>
              <a:rPr lang="en-US" sz="1600" baseline="300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e</a:t>
            </a:r>
            <a:r>
              <a:rPr lang="en-US" sz="1600" baseline="300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-1.546</a:t>
            </a: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0.213</a:t>
            </a:r>
          </a:p>
          <a:p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means,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increase of 1 Project decreases the odds of the employee leaving by a factor of 0.213.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increase of 1 Project is associated with decrease of  the odds of the employee leaving the company by (1-0.213)=78.7%.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ECFF5-F7A6-CC07-C208-25F084368EAC}"/>
              </a:ext>
            </a:extLst>
          </p:cNvPr>
          <p:cNvSpPr txBox="1"/>
          <p:nvPr/>
        </p:nvSpPr>
        <p:spPr>
          <a:xfrm>
            <a:off x="526097" y="4232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4040159-9CBA-EC03-9328-92A4D940B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" y="1149381"/>
            <a:ext cx="5569903" cy="41875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E5C87-627A-79F3-2FEE-85A8C7BA8FFE}"/>
              </a:ext>
            </a:extLst>
          </p:cNvPr>
          <p:cNvSpPr/>
          <p:nvPr/>
        </p:nvSpPr>
        <p:spPr>
          <a:xfrm>
            <a:off x="526097" y="3318466"/>
            <a:ext cx="5503333" cy="178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82DF7959-AFD0-BC08-7EA2-3E4DDFB6D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27436"/>
            <a:ext cx="4169737" cy="2695515"/>
          </a:xfrm>
          <a:prstGeom prst="rect">
            <a:avLst/>
          </a:prstGeom>
        </p:spPr>
      </p:pic>
      <p:pic>
        <p:nvPicPr>
          <p:cNvPr id="6" name="Picture 5" descr="A graph of a salary&#10;&#10;Description automatically generated">
            <a:extLst>
              <a:ext uri="{FF2B5EF4-FFF2-40B4-BE49-F238E27FC236}">
                <a16:creationId xmlns:a16="http://schemas.microsoft.com/office/drawing/2014/main" id="{32271894-7ACB-F266-D6B1-621F46DD4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223912"/>
            <a:ext cx="4169737" cy="2695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E21AA6-4A41-340A-014D-3EF5575E2EC1}"/>
              </a:ext>
            </a:extLst>
          </p:cNvPr>
          <p:cNvSpPr/>
          <p:nvPr/>
        </p:nvSpPr>
        <p:spPr>
          <a:xfrm>
            <a:off x="526096" y="1682898"/>
            <a:ext cx="5503333" cy="17816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83A49-4D55-4443-2D3B-84DAA23B8779}"/>
              </a:ext>
            </a:extLst>
          </p:cNvPr>
          <p:cNvSpPr/>
          <p:nvPr/>
        </p:nvSpPr>
        <p:spPr>
          <a:xfrm>
            <a:off x="526096" y="1996784"/>
            <a:ext cx="5503333" cy="1781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35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5273"/>
            <a:ext cx="10058400" cy="685800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3.4 Accuracy on the training &amp; test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1D58-86AD-C009-F59B-0136F5DE8F4A}"/>
              </a:ext>
            </a:extLst>
          </p:cNvPr>
          <p:cNvSpPr txBox="1"/>
          <p:nvPr/>
        </p:nvSpPr>
        <p:spPr>
          <a:xfrm rot="16200000">
            <a:off x="123396" y="1200520"/>
            <a:ext cx="94836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917A7-9C9A-F266-5C00-5DA23657A756}"/>
              </a:ext>
            </a:extLst>
          </p:cNvPr>
          <p:cNvSpPr txBox="1"/>
          <p:nvPr/>
        </p:nvSpPr>
        <p:spPr>
          <a:xfrm rot="16200000">
            <a:off x="-67421" y="2300502"/>
            <a:ext cx="13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18" name="Content Placeholder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64A0F29-7E8F-B767-3A44-30B7DD1A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9" y="984570"/>
            <a:ext cx="4196659" cy="2228847"/>
          </a:xfrm>
        </p:spPr>
      </p:pic>
      <p:pic>
        <p:nvPicPr>
          <p:cNvPr id="20" name="Picture 1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1618893-DCA2-D83D-9AC7-A8C1C8CFC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89" y="958293"/>
            <a:ext cx="2462463" cy="2281400"/>
          </a:xfrm>
          <a:prstGeom prst="rect">
            <a:avLst/>
          </a:prstGeom>
        </p:spPr>
      </p:pic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A0D3BBEC-B4FA-4B6E-9132-348931BB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569490"/>
              </p:ext>
            </p:extLst>
          </p:nvPr>
        </p:nvGraphicFramePr>
        <p:xfrm>
          <a:off x="233362" y="4411438"/>
          <a:ext cx="11814476" cy="231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294D79-7CF0-D5FB-98A8-50A9D49551F9}"/>
              </a:ext>
            </a:extLst>
          </p:cNvPr>
          <p:cNvSpPr txBox="1"/>
          <p:nvPr/>
        </p:nvSpPr>
        <p:spPr>
          <a:xfrm>
            <a:off x="7999227" y="3824880"/>
            <a:ext cx="419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*Overall Performance Accuracy (0.696)</a:t>
            </a:r>
            <a:endParaRPr lang="en-US" sz="1400" dirty="0">
              <a:solidFill>
                <a:srgbClr val="FCFCF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491EF2-68EB-5487-8912-988B0EB43874}"/>
              </a:ext>
            </a:extLst>
          </p:cNvPr>
          <p:cNvGrpSpPr/>
          <p:nvPr/>
        </p:nvGrpSpPr>
        <p:grpSpPr>
          <a:xfrm>
            <a:off x="0" y="4273411"/>
            <a:ext cx="12192000" cy="2397125"/>
            <a:chOff x="0" y="4073087"/>
            <a:chExt cx="12192000" cy="239712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6F2D60-3A1D-7094-9903-93F0338CF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73087"/>
              <a:ext cx="12192000" cy="239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06D5DB-586D-251B-392C-2CE7D0D9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7486" y="4560634"/>
              <a:ext cx="1440247" cy="1470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5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5624A3-B377-B670-7658-446EA65CE354}"/>
              </a:ext>
            </a:extLst>
          </p:cNvPr>
          <p:cNvSpPr txBox="1">
            <a:spLocks/>
          </p:cNvSpPr>
          <p:nvPr/>
        </p:nvSpPr>
        <p:spPr>
          <a:xfrm>
            <a:off x="253400" y="3632440"/>
            <a:ext cx="6915150" cy="72390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cap="none" dirty="0">
                <a:solidFill>
                  <a:srgbClr val="C00000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delle Sans Devanagari" panose="02000503000000020004" pitchFamily="2" charset="-78"/>
              </a:rPr>
              <a:t>So… “</a:t>
            </a:r>
            <a:r>
              <a:rPr lang="en-US" sz="3600" b="1" cap="none">
                <a:solidFill>
                  <a:srgbClr val="C00000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delle Sans Devanagari" panose="02000503000000020004" pitchFamily="2" charset="-78"/>
              </a:rPr>
              <a:t>keep doing Analytics</a:t>
            </a:r>
            <a:r>
              <a:rPr lang="en-US" sz="3600" b="1" cap="none" dirty="0">
                <a:solidFill>
                  <a:srgbClr val="C00000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delle Sans Devanagari" panose="02000503000000020004" pitchFamily="2" charset="-78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400D3F-19AC-7ABE-7D1F-0601FDAC31D6}"/>
              </a:ext>
            </a:extLst>
          </p:cNvPr>
          <p:cNvSpPr txBox="1">
            <a:spLocks/>
          </p:cNvSpPr>
          <p:nvPr/>
        </p:nvSpPr>
        <p:spPr>
          <a:xfrm>
            <a:off x="1586002" y="4218676"/>
            <a:ext cx="4003915" cy="72390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800" cap="none" baseline="0">
                <a:solidFill>
                  <a:schemeClr val="bg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delle Sans Devanagari" panose="02000503000000020004" pitchFamily="2" charset="-78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</a:rPr>
              <a:t>That’s what we said!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0B0FE9-402E-29C5-C002-DF7C326A5D02}"/>
              </a:ext>
            </a:extLst>
          </p:cNvPr>
          <p:cNvSpPr txBox="1">
            <a:spLocks/>
          </p:cNvSpPr>
          <p:nvPr/>
        </p:nvSpPr>
        <p:spPr>
          <a:xfrm>
            <a:off x="9402178" y="4504426"/>
            <a:ext cx="2951747" cy="263932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400" b="1" cap="none" dirty="0">
                <a:solidFill>
                  <a:srgbClr val="C00000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Adelle Sans Devanagari" panose="02000503000000020004" pitchFamily="2" charset="-7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8185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44AA-42A0-DD33-5E3E-89BF714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5" y="4229100"/>
            <a:ext cx="3543300" cy="5536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EPISODEs</a:t>
            </a:r>
            <a:r>
              <a:rPr lang="en-US" sz="4800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BCD8-CEC6-3179-7FE7-A69070871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75" y="5218060"/>
            <a:ext cx="6626352" cy="1150707"/>
          </a:xfr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Data Exploration &amp; Visualization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[Classification] Decision Tree 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[Classification] Logistic Regression</a:t>
            </a:r>
          </a:p>
        </p:txBody>
      </p:sp>
      <p:pic>
        <p:nvPicPr>
          <p:cNvPr id="6" name="Picture 5" descr="A person in a purple shirt&#10;&#10;Description automatically generated">
            <a:extLst>
              <a:ext uri="{FF2B5EF4-FFF2-40B4-BE49-F238E27FC236}">
                <a16:creationId xmlns:a16="http://schemas.microsoft.com/office/drawing/2014/main" id="{2B1FA237-6ECF-DEC0-2E07-0B94A91E8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3926725"/>
            <a:ext cx="3543300" cy="293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7E917-9E4B-FDCE-F1B0-DA2AB5A3B491}"/>
              </a:ext>
            </a:extLst>
          </p:cNvPr>
          <p:cNvSpPr txBox="1"/>
          <p:nvPr/>
        </p:nvSpPr>
        <p:spPr>
          <a:xfrm>
            <a:off x="0" y="-8235"/>
            <a:ext cx="12017502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77666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rtl="0"/>
            <a:endParaRPr lang="en-US" b="1" dirty="0">
              <a:solidFill>
                <a:schemeClr val="accent2"/>
              </a:solidFill>
            </a:endParaRPr>
          </a:p>
          <a:p>
            <a:pPr algn="ctr" rtl="0"/>
            <a:r>
              <a:rPr lang="en-US" b="1" dirty="0">
                <a:solidFill>
                  <a:srgbClr val="002060"/>
                </a:solidFill>
                <a:effectLst/>
              </a:rPr>
              <a:t>Predicting Employee Churn at Dunder Mifflin Paper Company</a:t>
            </a:r>
            <a:endParaRPr lang="en-US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854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4-04A6-CC20-A1CA-8B1AE044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4307">
            <a:off x="1760723" y="1889121"/>
            <a:ext cx="3081850" cy="4039270"/>
          </a:xfrm>
          <a:solidFill>
            <a:srgbClr val="B8C5C2"/>
          </a:solidFill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</a:rPr>
              <a:t>Episode 1: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chemeClr val="tx1"/>
                </a:solidFill>
              </a:rPr>
              <a:t>DATA EXPLORATION &amp; </a:t>
            </a:r>
            <a:br>
              <a:rPr lang="en-US" sz="4000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chemeClr val="tx1"/>
                </a:solidFill>
              </a:rPr>
              <a:t>VISUALIZATION</a:t>
            </a:r>
            <a:br>
              <a:rPr lang="en-US" sz="4000" b="1" cap="none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8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1" y="73406"/>
            <a:ext cx="10058400" cy="792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1.1 Each Variables Statistics And Specification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496388" y="884025"/>
            <a:ext cx="3849231" cy="371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98D3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dataset: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6" y="1385571"/>
            <a:ext cx="9341402" cy="4046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6388" y="5901865"/>
            <a:ext cx="10188575" cy="645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1543 observations (i.e., rows) and 17 variables (i.e. attributes or columns)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are 11 variables are numeric and 6 variables are categoric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17870-64C5-4516-A138-3883753240CC}"/>
              </a:ext>
            </a:extLst>
          </p:cNvPr>
          <p:cNvSpPr txBox="1"/>
          <p:nvPr/>
        </p:nvSpPr>
        <p:spPr>
          <a:xfrm>
            <a:off x="497541" y="2958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045764"/>
              </p:ext>
            </p:extLst>
          </p:nvPr>
        </p:nvGraphicFramePr>
        <p:xfrm>
          <a:off x="1316214" y="202609"/>
          <a:ext cx="10678160" cy="636308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2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6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No.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Each Variables Statistics and Specification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Mean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Std.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Min.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Max.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7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Employee ID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A unique identifier for each employee.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772.0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445.6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1543.0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2)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Tenure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The number of years the employee has been with the company.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7.6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4.1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27.0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54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3)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Salary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The employee's annual salary.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66653.6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8448.9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40000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98000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893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4)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Job Satisfaction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The employee's self-reported job satisfaction level 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3.4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1.1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5.0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5)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WorkLife Balance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Employee's work-life balance rating 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3.8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2.0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5.0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6)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Years Since Promotion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Number of years since the employee's last promotion.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1.2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2.1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16.0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7)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Training Hours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The number of hours of training the employee has received.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34.1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21.6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5.2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96.0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8)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Over Time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Whether the employee works overtime or not.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0.9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9)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Num Projects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Number of projects the employee is currently working on.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3.5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0.7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1.5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6.4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10)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Performance Rating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The employee's performance rating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3.5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1.6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5.0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186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11)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Environment Satisfaction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sym typeface="+mn-ea"/>
                        </a:rPr>
                        <a:t>: Employee's environment satisfaction 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12)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Churn Likelihood: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sym typeface="+mn-ea"/>
                        </a:rPr>
                        <a:t>Employee's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sym typeface="+mn-ea"/>
                        </a:rPr>
                        <a:t>likelihood to leave the company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13)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Department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</a:rPr>
                        <a:t>: The department in which the employee works </a:t>
                      </a:r>
                      <a:endParaRPr 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14)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Commute Distance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The distance the employee commutes to work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15)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Marital Status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The marital status of the employee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66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16)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Education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The highest level of education attained by the employee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683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17)</a:t>
                      </a:r>
                      <a:endParaRPr 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Branch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</a:rPr>
                        <a:t>: The "Branch" feature represents the geographic location of each employee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NA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8" name="Rectangles 17"/>
          <p:cNvSpPr/>
          <p:nvPr/>
        </p:nvSpPr>
        <p:spPr>
          <a:xfrm>
            <a:off x="1315686" y="3384150"/>
            <a:ext cx="7710593" cy="40098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318246" y="4512147"/>
            <a:ext cx="7725739" cy="27722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 rot="16200000">
            <a:off x="-226195" y="3833439"/>
            <a:ext cx="1087969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rgbClr val="98D3E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Dependent</a:t>
            </a:r>
            <a:endParaRPr lang="en-US" sz="1600" dirty="0">
              <a:solidFill>
                <a:srgbClr val="98D3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rgbClr val="98D3E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Variable</a:t>
            </a:r>
          </a:p>
        </p:txBody>
      </p:sp>
      <p:sp>
        <p:nvSpPr>
          <p:cNvPr id="10" name="Rectangles 17">
            <a:extLst>
              <a:ext uri="{FF2B5EF4-FFF2-40B4-BE49-F238E27FC236}">
                <a16:creationId xmlns:a16="http://schemas.microsoft.com/office/drawing/2014/main" id="{9E7C0B3C-A942-3B46-1C86-289B176E77DA}"/>
              </a:ext>
            </a:extLst>
          </p:cNvPr>
          <p:cNvSpPr/>
          <p:nvPr/>
        </p:nvSpPr>
        <p:spPr>
          <a:xfrm>
            <a:off x="1316214" y="5516380"/>
            <a:ext cx="7710066" cy="409357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7">
            <a:extLst>
              <a:ext uri="{FF2B5EF4-FFF2-40B4-BE49-F238E27FC236}">
                <a16:creationId xmlns:a16="http://schemas.microsoft.com/office/drawing/2014/main" id="{104731FD-EE2F-0BEE-7AF8-9ABF655C0BFE}"/>
              </a:ext>
            </a:extLst>
          </p:cNvPr>
          <p:cNvSpPr/>
          <p:nvPr/>
        </p:nvSpPr>
        <p:spPr>
          <a:xfrm>
            <a:off x="1333393" y="4876425"/>
            <a:ext cx="7710593" cy="292476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 rot="16200000">
            <a:off x="-313861" y="5129162"/>
            <a:ext cx="1264356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98D3E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Independent</a:t>
            </a:r>
          </a:p>
          <a:p>
            <a:pPr algn="ctr"/>
            <a:r>
              <a:rPr lang="en-US" sz="1600" dirty="0">
                <a:solidFill>
                  <a:srgbClr val="98D3E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Variables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C787C0-3935-2470-917A-3DA9AACDE1A7}"/>
              </a:ext>
            </a:extLst>
          </p:cNvPr>
          <p:cNvCxnSpPr>
            <a:cxnSpLocks/>
          </p:cNvCxnSpPr>
          <p:nvPr/>
        </p:nvCxnSpPr>
        <p:spPr>
          <a:xfrm>
            <a:off x="632224" y="4564453"/>
            <a:ext cx="618726" cy="234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1D45C4-E600-1CA0-70AB-248E112B1373}"/>
              </a:ext>
            </a:extLst>
          </p:cNvPr>
          <p:cNvCxnSpPr>
            <a:cxnSpLocks/>
          </p:cNvCxnSpPr>
          <p:nvPr/>
        </p:nvCxnSpPr>
        <p:spPr>
          <a:xfrm flipV="1">
            <a:off x="636635" y="3640439"/>
            <a:ext cx="653649" cy="152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AD89EE-8266-1616-7F0A-E052F0C83C01}"/>
              </a:ext>
            </a:extLst>
          </p:cNvPr>
          <p:cNvCxnSpPr>
            <a:cxnSpLocks/>
          </p:cNvCxnSpPr>
          <p:nvPr/>
        </p:nvCxnSpPr>
        <p:spPr>
          <a:xfrm flipV="1">
            <a:off x="636635" y="5044824"/>
            <a:ext cx="653649" cy="124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1D49E-0786-8245-6BE7-E1D658484741}"/>
              </a:ext>
            </a:extLst>
          </p:cNvPr>
          <p:cNvCxnSpPr>
            <a:cxnSpLocks/>
          </p:cNvCxnSpPr>
          <p:nvPr/>
        </p:nvCxnSpPr>
        <p:spPr>
          <a:xfrm>
            <a:off x="636635" y="5183436"/>
            <a:ext cx="684037" cy="510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s 17">
            <a:extLst>
              <a:ext uri="{FF2B5EF4-FFF2-40B4-BE49-F238E27FC236}">
                <a16:creationId xmlns:a16="http://schemas.microsoft.com/office/drawing/2014/main" id="{DFC522D8-9433-DCDE-6D21-B35256979DFB}"/>
              </a:ext>
            </a:extLst>
          </p:cNvPr>
          <p:cNvSpPr/>
          <p:nvPr/>
        </p:nvSpPr>
        <p:spPr>
          <a:xfrm>
            <a:off x="1333393" y="2686925"/>
            <a:ext cx="7710593" cy="40098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B5F6BB-0498-96EB-437B-FEEBC586FEDD}"/>
              </a:ext>
            </a:extLst>
          </p:cNvPr>
          <p:cNvCxnSpPr>
            <a:cxnSpLocks/>
          </p:cNvCxnSpPr>
          <p:nvPr/>
        </p:nvCxnSpPr>
        <p:spPr>
          <a:xfrm flipV="1">
            <a:off x="632224" y="2868941"/>
            <a:ext cx="667409" cy="2299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829D-40B0-9F09-D229-2901CA19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138" y="679761"/>
            <a:ext cx="6694066" cy="610203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Load data from the CSV file into a data frame named 'data'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&lt;- read.csv("output_file (2).csv", header=TRUE, stringsAsFactors=TRUE)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Display the structure of the data frame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str(data)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Identify numeric columns in the data frame using sapply and is.numeric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numeric_cols &lt;- sapply(data, is.numeric)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Subset the data frame to include only numeric columns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numeric_data &lt;- data[, numeric_cols]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Subset the data frame to include only non-numeric columns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non_numeric_data &lt;- data[, !numeric_cols]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Normalize the numeric data using z-score normalization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normalized_data &lt;- as.data.frame(scale(numeric_data))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box plot for the ‘TrainingHours' column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boxplot.default(normalized_data$TrainingHours,range= 2.5,col = "lightblue",main="Box Plot for TrainingHours")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box plot for the ‘WorklifeBalance' column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boxplot.default(normalized_data$WorkLifeBalance,range= 2.0 ,col = "lightgreen",main="Box Plot for WorklifeBalance")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box plot for the ‘Numofprojects' column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boxplot.default(normalized_data$NumProjects,range= 2.0 ,col = "grey",main="Box Plot for Numofprojects")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scatter plot for ‘TrainingHours’, ' WorklifeBalance’</a:t>
            </a:r>
            <a:r>
              <a:rPr lang="en-US" sz="1200" kern="1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'NumProjects’.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ggplot(normalized_data)+geom_point(mapping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=aes(normalized_data$WorkLifeBalance,normalized_data$PerformanceRating),col="red")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ggplot(normalized_data)+geom_point(mapping = aes(normalized_data$NumProjects,normalized_data$PerformanceRating),col="blue")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ggplot(normalized_data)+geom_point(mapping = aes(normalized_data$NumProjects,normalized_data$WorkLifeBalance),col="maroon")</a:t>
            </a:r>
            <a:endParaRPr lang="en-US" sz="1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3EB1D3-1EF9-F934-A10D-5EDC48364758}"/>
              </a:ext>
            </a:extLst>
          </p:cNvPr>
          <p:cNvCxnSpPr>
            <a:cxnSpLocks/>
          </p:cNvCxnSpPr>
          <p:nvPr/>
        </p:nvCxnSpPr>
        <p:spPr>
          <a:xfrm flipH="1">
            <a:off x="2428552" y="1827820"/>
            <a:ext cx="33331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27639C2-A4FC-C74C-D444-B04170DED7A7}"/>
              </a:ext>
            </a:extLst>
          </p:cNvPr>
          <p:cNvCxnSpPr>
            <a:cxnSpLocks/>
          </p:cNvCxnSpPr>
          <p:nvPr/>
        </p:nvCxnSpPr>
        <p:spPr>
          <a:xfrm flipH="1">
            <a:off x="588346" y="5230119"/>
            <a:ext cx="12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9DBCE29-3A97-6584-7E87-78F0A8FDAD53}"/>
              </a:ext>
            </a:extLst>
          </p:cNvPr>
          <p:cNvCxnSpPr>
            <a:cxnSpLocks/>
          </p:cNvCxnSpPr>
          <p:nvPr/>
        </p:nvCxnSpPr>
        <p:spPr>
          <a:xfrm flipH="1" flipV="1">
            <a:off x="588346" y="2156680"/>
            <a:ext cx="121250" cy="24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2EF52E-92AE-A90D-35FD-4FEC474AD093}"/>
              </a:ext>
            </a:extLst>
          </p:cNvPr>
          <p:cNvCxnSpPr/>
          <p:nvPr/>
        </p:nvCxnSpPr>
        <p:spPr>
          <a:xfrm>
            <a:off x="3389504" y="2902954"/>
            <a:ext cx="194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8D2DBF-FA54-89CC-5763-E28F70F23E1C}"/>
              </a:ext>
            </a:extLst>
          </p:cNvPr>
          <p:cNvCxnSpPr/>
          <p:nvPr/>
        </p:nvCxnSpPr>
        <p:spPr>
          <a:xfrm>
            <a:off x="3366029" y="4486749"/>
            <a:ext cx="194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40DC1F2-A726-B077-83B1-94339794C7A0}"/>
              </a:ext>
            </a:extLst>
          </p:cNvPr>
          <p:cNvSpPr/>
          <p:nvPr/>
        </p:nvSpPr>
        <p:spPr>
          <a:xfrm>
            <a:off x="1486800" y="2893906"/>
            <a:ext cx="1655019" cy="1598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13D014-3C16-1E6F-2ADB-56A2C0D8CB57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312346" y="2159173"/>
            <a:ext cx="1964" cy="734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71DD6-8DD5-FDF5-2BE2-E6E44596E28D}"/>
              </a:ext>
            </a:extLst>
          </p:cNvPr>
          <p:cNvCxnSpPr>
            <a:cxnSpLocks/>
          </p:cNvCxnSpPr>
          <p:nvPr/>
        </p:nvCxnSpPr>
        <p:spPr>
          <a:xfrm>
            <a:off x="1648626" y="2159174"/>
            <a:ext cx="12110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2BE1B-D2B1-D44C-312E-174201E96F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312346" y="4492835"/>
            <a:ext cx="1964" cy="739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BC5AE-B95D-34C4-4A9F-85DE9D7E72A8}"/>
              </a:ext>
            </a:extLst>
          </p:cNvPr>
          <p:cNvCxnSpPr>
            <a:cxnSpLocks/>
          </p:cNvCxnSpPr>
          <p:nvPr/>
        </p:nvCxnSpPr>
        <p:spPr>
          <a:xfrm flipV="1">
            <a:off x="1648626" y="5231947"/>
            <a:ext cx="1208435" cy="11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F7FC81B-F5F9-AA84-0D26-8EDD6F324203}"/>
              </a:ext>
            </a:extLst>
          </p:cNvPr>
          <p:cNvSpPr/>
          <p:nvPr/>
        </p:nvSpPr>
        <p:spPr>
          <a:xfrm>
            <a:off x="2240694" y="1896240"/>
            <a:ext cx="122046" cy="1380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A5B1B1-939C-D8F3-5E23-CE695AC0969B}"/>
              </a:ext>
            </a:extLst>
          </p:cNvPr>
          <p:cNvSpPr/>
          <p:nvPr/>
        </p:nvSpPr>
        <p:spPr>
          <a:xfrm>
            <a:off x="2236066" y="1661595"/>
            <a:ext cx="122046" cy="1380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F2B3CE-CE9D-28B1-1288-88F268BCB052}"/>
              </a:ext>
            </a:extLst>
          </p:cNvPr>
          <p:cNvSpPr/>
          <p:nvPr/>
        </p:nvSpPr>
        <p:spPr>
          <a:xfrm>
            <a:off x="2268711" y="5281845"/>
            <a:ext cx="122046" cy="1634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4DE0B5-AC56-ECAB-7125-2CFC895717BF}"/>
              </a:ext>
            </a:extLst>
          </p:cNvPr>
          <p:cNvSpPr/>
          <p:nvPr/>
        </p:nvSpPr>
        <p:spPr>
          <a:xfrm>
            <a:off x="2271780" y="5489894"/>
            <a:ext cx="122046" cy="1634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F92ACE-2CC4-9B98-AF13-74B91E2F435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486800" y="3693371"/>
            <a:ext cx="1655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B0BE38-9DE9-CFAB-B34B-E88742D08155}"/>
              </a:ext>
            </a:extLst>
          </p:cNvPr>
          <p:cNvCxnSpPr>
            <a:cxnSpLocks/>
          </p:cNvCxnSpPr>
          <p:nvPr/>
        </p:nvCxnSpPr>
        <p:spPr>
          <a:xfrm>
            <a:off x="3450124" y="2893905"/>
            <a:ext cx="0" cy="15989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DF8B12-A842-8D3D-00FF-870C44848B59}"/>
              </a:ext>
            </a:extLst>
          </p:cNvPr>
          <p:cNvSpPr txBox="1"/>
          <p:nvPr/>
        </p:nvSpPr>
        <p:spPr>
          <a:xfrm>
            <a:off x="2874967" y="1972465"/>
            <a:ext cx="121100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(Q3+1.5*IQR)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85A585-F3D2-A91B-2E6C-E907F6A68DC4}"/>
              </a:ext>
            </a:extLst>
          </p:cNvPr>
          <p:cNvSpPr txBox="1"/>
          <p:nvPr/>
        </p:nvSpPr>
        <p:spPr>
          <a:xfrm>
            <a:off x="2806141" y="4916049"/>
            <a:ext cx="1447736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Minimum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(Q3-1.5*IQR)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3CE09-5A37-5743-DBC6-712D716128D4}"/>
              </a:ext>
            </a:extLst>
          </p:cNvPr>
          <p:cNvSpPr txBox="1"/>
          <p:nvPr/>
        </p:nvSpPr>
        <p:spPr>
          <a:xfrm>
            <a:off x="3425370" y="3537259"/>
            <a:ext cx="97522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IQR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90DBC-A6EC-06C3-0FA5-0AF7328E60BB}"/>
              </a:ext>
            </a:extLst>
          </p:cNvPr>
          <p:cNvSpPr txBox="1"/>
          <p:nvPr/>
        </p:nvSpPr>
        <p:spPr>
          <a:xfrm>
            <a:off x="2693056" y="1673588"/>
            <a:ext cx="1010758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Outliers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2F683-65FF-AFF1-7A09-9B4C96F81841}"/>
              </a:ext>
            </a:extLst>
          </p:cNvPr>
          <p:cNvSpPr txBox="1"/>
          <p:nvPr/>
        </p:nvSpPr>
        <p:spPr>
          <a:xfrm>
            <a:off x="2845228" y="5399991"/>
            <a:ext cx="738879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Outliers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67D902D-4C24-B3EF-D6AD-37AE55D8BA06}"/>
              </a:ext>
            </a:extLst>
          </p:cNvPr>
          <p:cNvCxnSpPr>
            <a:cxnSpLocks/>
          </p:cNvCxnSpPr>
          <p:nvPr/>
        </p:nvCxnSpPr>
        <p:spPr>
          <a:xfrm flipH="1">
            <a:off x="2500344" y="5560099"/>
            <a:ext cx="3746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D43D2-F60E-1242-E4AF-22842FD8360F}"/>
              </a:ext>
            </a:extLst>
          </p:cNvPr>
          <p:cNvSpPr txBox="1"/>
          <p:nvPr/>
        </p:nvSpPr>
        <p:spPr>
          <a:xfrm>
            <a:off x="796876" y="4329568"/>
            <a:ext cx="81274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Q1(25%)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818B71-FA50-8364-6A05-AFB7205564E5}"/>
              </a:ext>
            </a:extLst>
          </p:cNvPr>
          <p:cNvSpPr txBox="1"/>
          <p:nvPr/>
        </p:nvSpPr>
        <p:spPr>
          <a:xfrm>
            <a:off x="822318" y="2803987"/>
            <a:ext cx="833596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Q3(75%)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45B7-362E-2DCD-C963-F349B84DF281}"/>
              </a:ext>
            </a:extLst>
          </p:cNvPr>
          <p:cNvSpPr txBox="1"/>
          <p:nvPr/>
        </p:nvSpPr>
        <p:spPr>
          <a:xfrm>
            <a:off x="877581" y="3553249"/>
            <a:ext cx="697846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Median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3FE93-2D00-9C8A-FF73-C17869551630}"/>
              </a:ext>
            </a:extLst>
          </p:cNvPr>
          <p:cNvSpPr txBox="1"/>
          <p:nvPr/>
        </p:nvSpPr>
        <p:spPr>
          <a:xfrm rot="16200000">
            <a:off x="2939281" y="3523553"/>
            <a:ext cx="1983038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Interquartile Range(IQR)=Q3-Q1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9CBA7F-F1F1-B45F-7431-6CD82A4E44D5}"/>
              </a:ext>
            </a:extLst>
          </p:cNvPr>
          <p:cNvCxnSpPr>
            <a:cxnSpLocks/>
          </p:cNvCxnSpPr>
          <p:nvPr/>
        </p:nvCxnSpPr>
        <p:spPr>
          <a:xfrm>
            <a:off x="640132" y="1472540"/>
            <a:ext cx="4380" cy="44740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0FFB949-8DC6-3B29-2FAE-5DB9AEF779C8}"/>
              </a:ext>
            </a:extLst>
          </p:cNvPr>
          <p:cNvSpPr txBox="1"/>
          <p:nvPr/>
        </p:nvSpPr>
        <p:spPr>
          <a:xfrm>
            <a:off x="211211" y="2785373"/>
            <a:ext cx="37238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-1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A34644-DBE1-FE54-B01F-6798C8C4F5A8}"/>
              </a:ext>
            </a:extLst>
          </p:cNvPr>
          <p:cNvSpPr txBox="1"/>
          <p:nvPr/>
        </p:nvSpPr>
        <p:spPr>
          <a:xfrm>
            <a:off x="161731" y="2025875"/>
            <a:ext cx="35332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4DF026-813E-F544-E68F-C2B5C8C34E4D}"/>
              </a:ext>
            </a:extLst>
          </p:cNvPr>
          <p:cNvSpPr txBox="1"/>
          <p:nvPr/>
        </p:nvSpPr>
        <p:spPr>
          <a:xfrm>
            <a:off x="217647" y="3508163"/>
            <a:ext cx="19995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9C4D89-51A2-0C07-537E-44EB66FE7C0C}"/>
              </a:ext>
            </a:extLst>
          </p:cNvPr>
          <p:cNvSpPr txBox="1"/>
          <p:nvPr/>
        </p:nvSpPr>
        <p:spPr>
          <a:xfrm>
            <a:off x="251810" y="5107045"/>
            <a:ext cx="294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708B04-30ED-4E3D-176A-B223678F0AA5}"/>
              </a:ext>
            </a:extLst>
          </p:cNvPr>
          <p:cNvSpPr txBox="1"/>
          <p:nvPr/>
        </p:nvSpPr>
        <p:spPr>
          <a:xfrm>
            <a:off x="220470" y="4362029"/>
            <a:ext cx="2947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1E17E3-3012-5776-6C23-AE3B2B45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34" y="191151"/>
            <a:ext cx="9996733" cy="48861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1.2 </a:t>
            </a:r>
            <a:r>
              <a:rPr lang="en-US" sz="3600" cap="none" dirty="0">
                <a:solidFill>
                  <a:schemeClr val="bg1"/>
                </a:solidFill>
              </a:rPr>
              <a:t>Outlier Detection by using Box Plot and Pre-processing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FBFB2C9-46C3-4F64-AD75-0CFC962F2E55}"/>
              </a:ext>
            </a:extLst>
          </p:cNvPr>
          <p:cNvCxnSpPr>
            <a:cxnSpLocks/>
          </p:cNvCxnSpPr>
          <p:nvPr/>
        </p:nvCxnSpPr>
        <p:spPr>
          <a:xfrm flipH="1">
            <a:off x="579507" y="4498332"/>
            <a:ext cx="12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AD8DCE-194E-C8F5-BB72-B2EA4ECCA940}"/>
              </a:ext>
            </a:extLst>
          </p:cNvPr>
          <p:cNvCxnSpPr>
            <a:cxnSpLocks/>
          </p:cNvCxnSpPr>
          <p:nvPr/>
        </p:nvCxnSpPr>
        <p:spPr>
          <a:xfrm flipH="1">
            <a:off x="580034" y="2918722"/>
            <a:ext cx="12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28882-C67A-F840-A43B-DB84B521EFBF}"/>
              </a:ext>
            </a:extLst>
          </p:cNvPr>
          <p:cNvCxnSpPr>
            <a:cxnSpLocks/>
          </p:cNvCxnSpPr>
          <p:nvPr/>
        </p:nvCxnSpPr>
        <p:spPr>
          <a:xfrm flipH="1">
            <a:off x="582857" y="3638969"/>
            <a:ext cx="12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308409-647B-7796-792D-7B5F18B51F20}"/>
              </a:ext>
            </a:extLst>
          </p:cNvPr>
          <p:cNvCxnSpPr>
            <a:cxnSpLocks/>
          </p:cNvCxnSpPr>
          <p:nvPr/>
        </p:nvCxnSpPr>
        <p:spPr>
          <a:xfrm flipH="1">
            <a:off x="629384" y="5952158"/>
            <a:ext cx="3876932" cy="80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19E8D8D-FF95-68E1-507F-BC70625E16FB}"/>
              </a:ext>
            </a:extLst>
          </p:cNvPr>
          <p:cNvSpPr txBox="1"/>
          <p:nvPr/>
        </p:nvSpPr>
        <p:spPr>
          <a:xfrm>
            <a:off x="1290918" y="1707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17F7F6-B310-C6C7-7FC8-C840C6B3DCC9}"/>
              </a:ext>
            </a:extLst>
          </p:cNvPr>
          <p:cNvSpPr/>
          <p:nvPr/>
        </p:nvSpPr>
        <p:spPr>
          <a:xfrm>
            <a:off x="243797" y="941294"/>
            <a:ext cx="4565856" cy="5526741"/>
          </a:xfrm>
          <a:prstGeom prst="rect">
            <a:avLst/>
          </a:prstGeom>
          <a:noFill/>
          <a:ln>
            <a:solidFill>
              <a:srgbClr val="FCFCF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26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x plot">
            <a:extLst>
              <a:ext uri="{FF2B5EF4-FFF2-40B4-BE49-F238E27FC236}">
                <a16:creationId xmlns:a16="http://schemas.microsoft.com/office/drawing/2014/main" id="{403F0501-E9FE-BD81-93BE-A7AC6F18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3443" r="3053" b="12722"/>
          <a:stretch/>
        </p:blipFill>
        <p:spPr>
          <a:xfrm>
            <a:off x="192692" y="284222"/>
            <a:ext cx="3817333" cy="2833386"/>
          </a:xfrm>
          <a:prstGeom prst="rect">
            <a:avLst/>
          </a:prstGeom>
        </p:spPr>
      </p:pic>
      <p:pic>
        <p:nvPicPr>
          <p:cNvPr id="4" name="Picture 3" descr="A diagram of a box plot&#10;&#10;Description automatically generated">
            <a:extLst>
              <a:ext uri="{FF2B5EF4-FFF2-40B4-BE49-F238E27FC236}">
                <a16:creationId xmlns:a16="http://schemas.microsoft.com/office/drawing/2014/main" id="{4A489058-B3F3-3C12-47DB-6491A0EDA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3249" r="3150" b="11787"/>
          <a:stretch/>
        </p:blipFill>
        <p:spPr>
          <a:xfrm>
            <a:off x="4222291" y="273350"/>
            <a:ext cx="3838202" cy="2822515"/>
          </a:xfrm>
          <a:prstGeom prst="rect">
            <a:avLst/>
          </a:prstGeom>
        </p:spPr>
      </p:pic>
      <p:pic>
        <p:nvPicPr>
          <p:cNvPr id="5" name="Picture 4" descr="A graph with lines and a box">
            <a:extLst>
              <a:ext uri="{FF2B5EF4-FFF2-40B4-BE49-F238E27FC236}">
                <a16:creationId xmlns:a16="http://schemas.microsoft.com/office/drawing/2014/main" id="{357FA25A-CBE6-0D76-B103-A80D237CE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3413" r="2327" b="8777"/>
          <a:stretch/>
        </p:blipFill>
        <p:spPr>
          <a:xfrm>
            <a:off x="8260585" y="284220"/>
            <a:ext cx="3838202" cy="2809851"/>
          </a:xfrm>
          <a:prstGeom prst="rect">
            <a:avLst/>
          </a:prstGeom>
        </p:spPr>
      </p:pic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A4FD45B0-1234-660A-B633-D74FC8160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4" y="3297607"/>
            <a:ext cx="3836605" cy="3179393"/>
          </a:xfrm>
          <a:prstGeom prst="rect">
            <a:avLst/>
          </a:prstGeom>
        </p:spPr>
      </p:pic>
      <p:pic>
        <p:nvPicPr>
          <p:cNvPr id="7" name="Picture 6" descr="A graph with blue dots">
            <a:extLst>
              <a:ext uri="{FF2B5EF4-FFF2-40B4-BE49-F238E27FC236}">
                <a16:creationId xmlns:a16="http://schemas.microsoft.com/office/drawing/2014/main" id="{43E7A552-8F97-94E3-81A7-7447647A1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91" y="3297607"/>
            <a:ext cx="3780687" cy="3179393"/>
          </a:xfrm>
          <a:prstGeom prst="rect">
            <a:avLst/>
          </a:prstGeom>
        </p:spPr>
      </p:pic>
      <p:pic>
        <p:nvPicPr>
          <p:cNvPr id="8" name="Picture 7" descr="A graph with red dots">
            <a:extLst>
              <a:ext uri="{FF2B5EF4-FFF2-40B4-BE49-F238E27FC236}">
                <a16:creationId xmlns:a16="http://schemas.microsoft.com/office/drawing/2014/main" id="{FF10B110-E63C-6579-4AA6-E2E3B0E00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08" y="3297607"/>
            <a:ext cx="3878179" cy="31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76E6AA-1C6B-FD5F-B184-706BCF346708}"/>
              </a:ext>
            </a:extLst>
          </p:cNvPr>
          <p:cNvSpPr txBox="1">
            <a:spLocks/>
          </p:cNvSpPr>
          <p:nvPr/>
        </p:nvSpPr>
        <p:spPr>
          <a:xfrm rot="562431">
            <a:off x="7980279" y="2240944"/>
            <a:ext cx="3081850" cy="3685082"/>
          </a:xfrm>
          <a:prstGeom prst="rect">
            <a:avLst/>
          </a:prstGeom>
          <a:solidFill>
            <a:srgbClr val="FEEEF8">
              <a:alpha val="15848"/>
            </a:srgbClr>
          </a:solidFill>
          <a:ln w="12700">
            <a:noFill/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</a:rPr>
              <a:t>Episode 2: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[Classification] Decision Tree </a:t>
            </a:r>
          </a:p>
        </p:txBody>
      </p:sp>
    </p:spTree>
    <p:extLst>
      <p:ext uri="{BB962C8B-B14F-4D97-AF65-F5344CB8AC3E}">
        <p14:creationId xmlns:p14="http://schemas.microsoft.com/office/powerpoint/2010/main" val="42119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32" y="214776"/>
            <a:ext cx="10058400" cy="603273"/>
          </a:xfrm>
        </p:spPr>
        <p:txBody>
          <a:bodyPr/>
          <a:lstStyle/>
          <a:p>
            <a:r>
              <a:rPr lang="en-US" sz="3200" cap="none" dirty="0">
                <a:solidFill>
                  <a:schemeClr val="bg1"/>
                </a:solidFill>
              </a:rPr>
              <a:t>2.1 Splitting the data into training and test data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309E2D-ED71-F604-A9EF-E33AF5CC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6" y="1227666"/>
            <a:ext cx="9603472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20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{AF11EB7F-A5EB-2F4A-B5EC-7BC55FF20EE9}tf10001120</Template>
  <TotalTime>2181</TotalTime>
  <Words>1221</Words>
  <Application>Microsoft Office PowerPoint</Application>
  <PresentationFormat>Widescreen</PresentationFormat>
  <Paragraphs>235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Nanum Brush Script</vt:lpstr>
      <vt:lpstr>Adelle Sans Devanagari</vt:lpstr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Wood Type</vt:lpstr>
      <vt:lpstr>PowerPoint Presentation</vt:lpstr>
      <vt:lpstr>EPISODEs:</vt:lpstr>
      <vt:lpstr>Episode 1:  DATA EXPLORATION &amp;  VISUALIZATION </vt:lpstr>
      <vt:lpstr>1.1 Each Variables Statistics And Specification</vt:lpstr>
      <vt:lpstr>PowerPoint Presentation</vt:lpstr>
      <vt:lpstr>1.2 Outlier Detection by using Box Plot and Pre-processing</vt:lpstr>
      <vt:lpstr>PowerPoint Presentation</vt:lpstr>
      <vt:lpstr>PowerPoint Presentation</vt:lpstr>
      <vt:lpstr>2.1 Splitting the data into training and test data</vt:lpstr>
      <vt:lpstr>2.2 Growing a tree and display basic results</vt:lpstr>
      <vt:lpstr>PowerPoint Presentation</vt:lpstr>
      <vt:lpstr>2.4 Accuracy on the training &amp; test data</vt:lpstr>
      <vt:lpstr>PowerPoint Presentation</vt:lpstr>
      <vt:lpstr>PowerPoint Presentation</vt:lpstr>
      <vt:lpstr>3.2 Logistic regression and display the results</vt:lpstr>
      <vt:lpstr>3.3 Interpretation of significancy and coefficient</vt:lpstr>
      <vt:lpstr>3.4 Accuracy on the training &amp; test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OFFICE</dc:title>
  <dc:creator>Meshram, Shravasti Dhananjay</dc:creator>
  <cp:lastModifiedBy>Pandey, Amit Kumar</cp:lastModifiedBy>
  <cp:revision>88</cp:revision>
  <dcterms:created xsi:type="dcterms:W3CDTF">2023-11-13T18:52:39Z</dcterms:created>
  <dcterms:modified xsi:type="dcterms:W3CDTF">2023-11-15T08:15:10Z</dcterms:modified>
</cp:coreProperties>
</file>